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5"/>
  </p:sldMasterIdLst>
  <p:notesMasterIdLst>
    <p:notesMasterId r:id="rId19"/>
  </p:notesMasterIdLst>
  <p:handoutMasterIdLst>
    <p:handoutMasterId r:id="rId20"/>
  </p:handoutMasterIdLst>
  <p:sldIdLst>
    <p:sldId id="412" r:id="rId6"/>
    <p:sldId id="365" r:id="rId7"/>
    <p:sldId id="421" r:id="rId8"/>
    <p:sldId id="422" r:id="rId9"/>
    <p:sldId id="423" r:id="rId10"/>
    <p:sldId id="424" r:id="rId11"/>
    <p:sldId id="425" r:id="rId12"/>
    <p:sldId id="426" r:id="rId13"/>
    <p:sldId id="427" r:id="rId14"/>
    <p:sldId id="429" r:id="rId15"/>
    <p:sldId id="428" r:id="rId16"/>
    <p:sldId id="430" r:id="rId17"/>
    <p:sldId id="362" r:id="rId18"/>
  </p:sldIdLst>
  <p:sldSz cx="9906000" cy="6858000" type="A4"/>
  <p:notesSz cx="6858000" cy="9144000"/>
  <p:defaultTextStyle>
    <a:defPPr>
      <a:defRPr lang="ko-KR"/>
    </a:defPPr>
    <a:lvl1pPr marL="0" algn="l" defTabSz="975055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87530" algn="l" defTabSz="975055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75055" algn="l" defTabSz="975055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62583" algn="l" defTabSz="975055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50111" algn="l" defTabSz="975055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437640" algn="l" defTabSz="975055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925165" algn="l" defTabSz="975055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412693" algn="l" defTabSz="975055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900222" algn="l" defTabSz="975055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4042">
          <p15:clr>
            <a:srgbClr val="A4A3A4"/>
          </p15:clr>
        </p15:guide>
        <p15:guide id="3" orient="horz" pos="1049">
          <p15:clr>
            <a:srgbClr val="A4A3A4"/>
          </p15:clr>
        </p15:guide>
        <p15:guide id="4" orient="horz" pos="890">
          <p15:clr>
            <a:srgbClr val="A4A3A4"/>
          </p15:clr>
        </p15:guide>
        <p15:guide id="5" pos="308">
          <p15:clr>
            <a:srgbClr val="A4A3A4"/>
          </p15:clr>
        </p15:guide>
        <p15:guide id="6" pos="575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hinhee" initials="S" lastIdx="2" clrIdx="0"/>
  <p:cmAuthor id="1" name="sbbaik" initials="s" lastIdx="0" clrIdx="1">
    <p:extLst>
      <p:ext uri="{19B8F6BF-5375-455C-9EA6-DF929625EA0E}">
        <p15:presenceInfo xmlns:p15="http://schemas.microsoft.com/office/powerpoint/2012/main" userId="b7952bcfcc1500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8C8C8C"/>
    <a:srgbClr val="FFFFFF"/>
    <a:srgbClr val="E6E6E6"/>
    <a:srgbClr val="ECECEC"/>
    <a:srgbClr val="C00000"/>
    <a:srgbClr val="B40000"/>
    <a:srgbClr val="666666"/>
    <a:srgbClr val="ED1B24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6" autoAdjust="0"/>
    <p:restoredTop sz="96192" autoAdjust="0"/>
  </p:normalViewPr>
  <p:slideViewPr>
    <p:cSldViewPr>
      <p:cViewPr varScale="1">
        <p:scale>
          <a:sx n="93" d="100"/>
          <a:sy n="93" d="100"/>
        </p:scale>
        <p:origin x="1002" y="72"/>
      </p:cViewPr>
      <p:guideLst>
        <p:guide orient="horz" pos="391"/>
        <p:guide orient="horz" pos="4042"/>
        <p:guide orient="horz" pos="1049"/>
        <p:guide orient="horz" pos="890"/>
        <p:guide pos="308"/>
        <p:guide pos="5751"/>
      </p:guideLst>
    </p:cSldViewPr>
  </p:slideViewPr>
  <p:outlineViewPr>
    <p:cViewPr>
      <p:scale>
        <a:sx n="33" d="100"/>
        <a:sy n="33" d="100"/>
      </p:scale>
      <p:origin x="0" y="57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7" d="100"/>
          <a:sy n="97" d="100"/>
        </p:scale>
        <p:origin x="2480" y="20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9A476-F6AF-4AE0-A280-29AFA2450786}" type="datetimeFigureOut">
              <a:rPr lang="ko-KR" altLang="en-US" smtClean="0">
                <a:latin typeface="맑은 고딕" pitchFamily="50" charset="-127"/>
                <a:ea typeface="맑은 고딕" pitchFamily="50" charset="-127"/>
              </a:rPr>
              <a:pPr/>
              <a:t>2025-09-12</a:t>
            </a:fld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9A4A8-DD62-4C16-9547-CF85A0D08043}" type="slidenum">
              <a:rPr lang="ko-KR" altLang="en-US" smtClean="0">
                <a:latin typeface="맑은 고딕" pitchFamily="50" charset="-127"/>
                <a:ea typeface="맑은 고딕" pitchFamily="50" charset="-127"/>
              </a:rPr>
              <a:pPr/>
              <a:t>‹#›</a:t>
            </a:fld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8501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77E96-DA3B-46D9-8953-03187693C06C}" type="datetimeFigureOut">
              <a:rPr lang="ko-KR" altLang="en-US" smtClean="0"/>
              <a:pPr/>
              <a:t>2025-09-12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71C52D-6E31-4DDE-99DD-4FADD46A4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566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wrap="square"/>
          <a:lstStyle/>
          <a:p>
            <a:pPr marL="0" marR="0" lvl="0" indent="17399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1189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8967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296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726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800"/>
              </a:spcBef>
              <a:spcAft>
                <a:spcPts val="400"/>
              </a:spcAft>
              <a:tabLst>
                <a:tab pos="228600" algn="l"/>
              </a:tabLs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172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198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196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922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092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722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2899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81775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73990" algn="just" latinLnBrk="0" hangingPunct="0">
              <a:spcAft>
                <a:spcPts val="1000"/>
              </a:spcAft>
            </a:pPr>
            <a:endParaRPr lang="en-US" sz="1200" b="0" i="0" baseline="0" dirty="0">
              <a:effectLst/>
              <a:latin typeface="Times New Roman" charset="0"/>
              <a:ea typeface="맑은 고딕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71C52D-6E31-4DDE-99DD-4FADD46A44A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774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756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_ 타이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개체 틀 37"/>
          <p:cNvSpPr>
            <a:spLocks noGrp="1"/>
          </p:cNvSpPr>
          <p:nvPr>
            <p:ph type="title"/>
          </p:nvPr>
        </p:nvSpPr>
        <p:spPr>
          <a:xfrm>
            <a:off x="884548" y="621261"/>
            <a:ext cx="8227602" cy="400110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  <a:extrusionClr>
                <a:schemeClr val="tx1"/>
              </a:extrusionClr>
              <a:contourClr>
                <a:schemeClr val="tx1"/>
              </a:contourClr>
            </a:sp3d>
          </a:bodyPr>
          <a:lstStyle>
            <a:lvl1pPr algn="l">
              <a:defRPr lang="ko-KR" altLang="en-US" sz="2600" b="1" spc="-60" baseline="0" dirty="0">
                <a:ln>
                  <a:noFill/>
                </a:ln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 algn="l" defTabSz="914400" latinLnBrk="0"/>
            <a:r>
              <a:rPr lang="ko-KR" altLang="en-US" dirty="0"/>
              <a:t>마스터 제목 스타일 편집</a:t>
            </a:r>
          </a:p>
        </p:txBody>
      </p:sp>
      <p:sp>
        <p:nvSpPr>
          <p:cNvPr id="8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271701" y="620688"/>
            <a:ext cx="468831" cy="276999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r">
              <a:buNone/>
              <a:defRPr sz="1800" b="1" spc="-60" baseline="0">
                <a:ln>
                  <a:noFill/>
                </a:ln>
                <a:solidFill>
                  <a:schemeClr val="accent6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1101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_ 타이틀 + 서브 타이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>
            <a:spLocks noChangeArrowheads="1"/>
          </p:cNvSpPr>
          <p:nvPr userDrawn="1"/>
        </p:nvSpPr>
        <p:spPr bwMode="auto">
          <a:xfrm>
            <a:off x="9222215" y="6438237"/>
            <a:ext cx="151644" cy="170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algn="r" defTabSz="9144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fld id="{88B3AE5A-10BA-4173-8E7E-D8F2BB88D393}" type="slidenum">
              <a:rPr kumimoji="1" lang="en-US" altLang="ko-KR" sz="1100" i="1" spc="-60" smtClean="0">
                <a:solidFill>
                  <a:srgbClr val="FFFFFF">
                    <a:lumMod val="75000"/>
                  </a:srgbClr>
                </a:solidFill>
                <a:cs typeface="굴림" pitchFamily="50" charset="-127"/>
              </a:rPr>
              <a:pPr algn="r" defTabSz="914400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ko-KR" sz="1100" i="1" spc="-60" dirty="0">
              <a:solidFill>
                <a:srgbClr val="FFFFFF">
                  <a:lumMod val="75000"/>
                </a:srgbClr>
              </a:solidFill>
              <a:cs typeface="굴림" pitchFamily="50" charset="-127"/>
            </a:endParaRPr>
          </a:p>
        </p:txBody>
      </p:sp>
      <p:sp>
        <p:nvSpPr>
          <p:cNvPr id="9" name="텍스트 개체 틀 38"/>
          <p:cNvSpPr>
            <a:spLocks noGrp="1"/>
          </p:cNvSpPr>
          <p:nvPr>
            <p:ph type="body" idx="1"/>
          </p:nvPr>
        </p:nvSpPr>
        <p:spPr>
          <a:xfrm>
            <a:off x="884548" y="1095099"/>
            <a:ext cx="8231745" cy="276999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  <a:extrusionClr>
                <a:schemeClr val="tx1"/>
              </a:extrusionClr>
              <a:contourClr>
                <a:schemeClr val="tx1"/>
              </a:contourClr>
            </a:sp3d>
          </a:bodyPr>
          <a:lstStyle>
            <a:lvl1pPr marL="0" indent="0" algn="l" defTabSz="914229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altLang="ko-KR" sz="1800" b="1" kern="1200" spc="-6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  <a:cs typeface="+mn-cs"/>
              </a:defRPr>
            </a:lvl1pPr>
          </a:lstStyle>
          <a:p>
            <a:endParaRPr lang="en-US" altLang="ko-KR" dirty="0"/>
          </a:p>
        </p:txBody>
      </p:sp>
      <p:sp>
        <p:nvSpPr>
          <p:cNvPr id="12" name="제목 개체 틀 37"/>
          <p:cNvSpPr>
            <a:spLocks noGrp="1"/>
          </p:cNvSpPr>
          <p:nvPr>
            <p:ph type="title"/>
          </p:nvPr>
        </p:nvSpPr>
        <p:spPr>
          <a:xfrm>
            <a:off x="884548" y="621261"/>
            <a:ext cx="8227602" cy="400110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  <a:extrusionClr>
                <a:schemeClr val="tx1"/>
              </a:extrusionClr>
              <a:contourClr>
                <a:schemeClr val="tx1"/>
              </a:contourClr>
            </a:sp3d>
          </a:bodyPr>
          <a:lstStyle>
            <a:lvl1pPr algn="l">
              <a:defRPr lang="ko-KR" altLang="en-US" sz="2600" b="1" spc="-6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pPr marL="0" lvl="0" algn="l" defTabSz="914400" latinLnBrk="0"/>
            <a:r>
              <a:rPr lang="ko-KR" altLang="en-US" dirty="0"/>
              <a:t>마스터 제목 스타일 편집</a:t>
            </a:r>
          </a:p>
        </p:txBody>
      </p:sp>
      <p:sp>
        <p:nvSpPr>
          <p:cNvPr id="13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271701" y="620688"/>
            <a:ext cx="468831" cy="276999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r">
              <a:buNone/>
              <a:defRPr sz="1800" b="1" spc="-6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271701" y="6393095"/>
            <a:ext cx="105189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75055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1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"/>
                <a:cs typeface="+mn-cs"/>
              </a:rPr>
              <a:t>Autumn 2025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3A2C10E-8743-4F44-9480-6BA154924C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934" y="249332"/>
            <a:ext cx="793850" cy="82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24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4781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3461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2130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7" r:id="rId4"/>
    <p:sldLayoutId id="2147483728" r:id="rId5"/>
  </p:sldLayoutIdLst>
  <p:txStyles>
    <p:titleStyle>
      <a:lvl1pPr algn="ctr" defTabSz="914229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36" indent="-342836" algn="l" defTabSz="914229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11" indent="-285697" algn="l" defTabSz="914229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86" indent="-228556" algn="l" defTabSz="914229" rtl="0" eaLnBrk="1" latinLnBrk="1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01" indent="-228556" algn="l" defTabSz="914229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16" indent="-228556" algn="l" defTabSz="914229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29" indent="-228556" algn="l" defTabSz="914229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44" indent="-228556" algn="l" defTabSz="914229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57" indent="-228556" algn="l" defTabSz="914229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73" indent="-228556" algn="l" defTabSz="914229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22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15" algn="l" defTabSz="91422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29" algn="l" defTabSz="91422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43" algn="l" defTabSz="91422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57" algn="l" defTabSz="91422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71" algn="l" defTabSz="91422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86" algn="l" defTabSz="91422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01" algn="l" defTabSz="91422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14" algn="l" defTabSz="914229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제목 1"/>
          <p:cNvSpPr txBox="1">
            <a:spLocks/>
          </p:cNvSpPr>
          <p:nvPr/>
        </p:nvSpPr>
        <p:spPr>
          <a:xfrm>
            <a:off x="1502180" y="1704157"/>
            <a:ext cx="7627531" cy="800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 defTabSz="914229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000" b="1" spc="-60" dirty="0">
                <a:solidFill>
                  <a:prstClr val="black">
                    <a:lumMod val="65000"/>
                    <a:lumOff val="35000"/>
                  </a:prstClr>
                </a:solidFill>
              </a:rPr>
              <a:t>[</a:t>
            </a:r>
            <a:r>
              <a:rPr lang="ko-KR" altLang="en-US" sz="2000" b="1" spc="-60" dirty="0">
                <a:solidFill>
                  <a:prstClr val="black">
                    <a:lumMod val="65000"/>
                    <a:lumOff val="35000"/>
                  </a:prstClr>
                </a:solidFill>
              </a:rPr>
              <a:t>초안</a:t>
            </a:r>
            <a:r>
              <a:rPr lang="en-US" altLang="ko-KR" sz="2000" b="1" spc="-60" dirty="0">
                <a:solidFill>
                  <a:prstClr val="black">
                    <a:lumMod val="65000"/>
                    <a:lumOff val="35000"/>
                  </a:prstClr>
                </a:solidFill>
              </a:rPr>
              <a:t>]</a:t>
            </a:r>
          </a:p>
          <a:p>
            <a:pPr algn="l">
              <a:defRPr/>
            </a:pPr>
            <a:r>
              <a:rPr lang="ko-KR" altLang="en-US" sz="3200" b="1" spc="-60" dirty="0">
                <a:solidFill>
                  <a:prstClr val="black">
                    <a:lumMod val="65000"/>
                    <a:lumOff val="35000"/>
                  </a:prstClr>
                </a:solidFill>
              </a:rPr>
              <a:t>스마트 전구 개발 계획</a:t>
            </a:r>
            <a:endParaRPr lang="en-US" altLang="ko-KR" sz="3200" b="1" spc="-6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4" name="제목 1"/>
          <p:cNvSpPr txBox="1">
            <a:spLocks/>
          </p:cNvSpPr>
          <p:nvPr/>
        </p:nvSpPr>
        <p:spPr>
          <a:xfrm>
            <a:off x="7294241" y="5220039"/>
            <a:ext cx="1373280" cy="2585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ko-KR"/>
            </a:defPPr>
            <a:lvl1pPr marR="0" lvl="0" indent="0" defTabSz="914229" fontAlgn="auto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1" i="0" u="none" strike="noStrike" cap="none" spc="-60" normalizeH="0" baseline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맑은 고딕"/>
                <a:ea typeface="맑은 고딕"/>
                <a:cs typeface="+mj-cs"/>
              </a:defRPr>
            </a:lvl1pPr>
          </a:lstStyle>
          <a:p>
            <a:r>
              <a:rPr lang="en-US" altLang="ko-KR" sz="1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Seongbok Baik</a:t>
            </a:r>
            <a:endParaRPr lang="ko-KR" altLang="en-US" sz="14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211366" y="5499151"/>
            <a:ext cx="145615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lvl="0"/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sbbaik@dju.ac.kr</a:t>
            </a:r>
          </a:p>
        </p:txBody>
      </p:sp>
      <p:sp>
        <p:nvSpPr>
          <p:cNvPr id="5" name="Rectangle 4"/>
          <p:cNvSpPr/>
          <p:nvPr/>
        </p:nvSpPr>
        <p:spPr>
          <a:xfrm>
            <a:off x="1528316" y="5140527"/>
            <a:ext cx="1369606" cy="358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229">
              <a:lnSpc>
                <a:spcPct val="120000"/>
              </a:lnSpc>
              <a:spcBef>
                <a:spcPct val="0"/>
              </a:spcBef>
            </a:pPr>
            <a:r>
              <a:rPr lang="en-US" sz="1600" i="1" spc="-60" dirty="0">
                <a:solidFill>
                  <a:prstClr val="black">
                    <a:lumMod val="50000"/>
                    <a:lumOff val="50000"/>
                  </a:prstClr>
                </a:solidFill>
                <a:latin typeface="맑은 고딕"/>
                <a:ea typeface="맑은 고딕"/>
                <a:cs typeface="+mj-cs"/>
              </a:rPr>
              <a:t>Autumn 2025</a:t>
            </a:r>
          </a:p>
        </p:txBody>
      </p:sp>
      <p:cxnSp>
        <p:nvCxnSpPr>
          <p:cNvPr id="6" name="직선 연결선[R] 5"/>
          <p:cNvCxnSpPr/>
          <p:nvPr/>
        </p:nvCxnSpPr>
        <p:spPr>
          <a:xfrm>
            <a:off x="1172580" y="1588950"/>
            <a:ext cx="0" cy="137199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">
            <a:extLst>
              <a:ext uri="{FF2B5EF4-FFF2-40B4-BE49-F238E27FC236}">
                <a16:creationId xmlns:a16="http://schemas.microsoft.com/office/drawing/2014/main" id="{5C7509DD-C077-479D-99F8-91FA371BA023}"/>
              </a:ext>
            </a:extLst>
          </p:cNvPr>
          <p:cNvSpPr/>
          <p:nvPr/>
        </p:nvSpPr>
        <p:spPr>
          <a:xfrm>
            <a:off x="7086036" y="4840417"/>
            <a:ext cx="17068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8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Daejeon Univ.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A458611-28B9-4B3A-B54E-FA3CFA0900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120" y="4761148"/>
            <a:ext cx="1100815" cy="11442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ACB0C6-9A03-4CB1-B80F-DBA5973028FA}"/>
              </a:ext>
            </a:extLst>
          </p:cNvPr>
          <p:cNvSpPr txBox="1"/>
          <p:nvPr/>
        </p:nvSpPr>
        <p:spPr>
          <a:xfrm>
            <a:off x="2123584" y="2986530"/>
            <a:ext cx="6825859" cy="461665"/>
          </a:xfrm>
          <a:prstGeom prst="rect">
            <a:avLst/>
          </a:prstGeom>
          <a:noFill/>
          <a:ln w="3175"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ko-KR" sz="2400" b="1" dirty="0" err="1">
                <a:solidFill>
                  <a:srgbClr val="0070C0"/>
                </a:solidFill>
              </a:rPr>
              <a:t>SentiLight</a:t>
            </a:r>
            <a:r>
              <a:rPr lang="ko-KR" altLang="en-US" sz="2400" b="1" dirty="0">
                <a:solidFill>
                  <a:srgbClr val="0070C0"/>
                </a:solidFill>
              </a:rPr>
              <a:t> </a:t>
            </a:r>
            <a:r>
              <a:rPr lang="en-US" altLang="ko-KR" sz="2400" b="1" dirty="0">
                <a:solidFill>
                  <a:srgbClr val="0070C0"/>
                </a:solidFill>
              </a:rPr>
              <a:t>(</a:t>
            </a:r>
            <a:r>
              <a:rPr lang="ko-KR" altLang="en-US" sz="2400" b="1" dirty="0">
                <a:solidFill>
                  <a:srgbClr val="0070C0"/>
                </a:solidFill>
              </a:rPr>
              <a:t>감성조명</a:t>
            </a:r>
            <a:r>
              <a:rPr lang="en-US" altLang="ko-KR" sz="2400" b="1" dirty="0">
                <a:solidFill>
                  <a:srgbClr val="0070C0"/>
                </a:solidFill>
              </a:rPr>
              <a:t>)</a:t>
            </a:r>
            <a:endParaRPr lang="ko-KR" altLang="en-US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447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en-US" altLang="ko-KR" dirty="0"/>
              <a:t>[2</a:t>
            </a:r>
            <a:r>
              <a:rPr lang="ko-KR" altLang="en-US" dirty="0"/>
              <a:t>주차</a:t>
            </a:r>
            <a:r>
              <a:rPr lang="en-US" altLang="ko-KR" dirty="0"/>
              <a:t>] </a:t>
            </a:r>
            <a:r>
              <a:rPr lang="ko-KR" altLang="en-US" dirty="0"/>
              <a:t>모델 구축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09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337166D-49CB-4C4F-B109-37ADD6EDC5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020" y="1409418"/>
            <a:ext cx="5249008" cy="201958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35AC3B-31D8-4E19-9552-D160EEF09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4608" y="3789041"/>
            <a:ext cx="5830114" cy="23530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D4AE64F-08E7-4232-872F-2C145F4788A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472076" y="947205"/>
            <a:ext cx="1884445" cy="233777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9E1694B-8B9C-4687-BE4C-683ADC9D1B74}"/>
              </a:ext>
            </a:extLst>
          </p:cNvPr>
          <p:cNvCxnSpPr/>
          <p:nvPr/>
        </p:nvCxnSpPr>
        <p:spPr>
          <a:xfrm>
            <a:off x="880020" y="3609020"/>
            <a:ext cx="78315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695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en-US" altLang="ko-KR" dirty="0"/>
              <a:t>[3</a:t>
            </a:r>
            <a:r>
              <a:rPr lang="ko-KR" altLang="en-US" dirty="0"/>
              <a:t>주차</a:t>
            </a:r>
            <a:r>
              <a:rPr lang="en-US" altLang="ko-KR" dirty="0"/>
              <a:t>] Android App </a:t>
            </a:r>
            <a:r>
              <a:rPr lang="ko-KR" altLang="en-US" dirty="0"/>
              <a:t>개발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31A7405-B52A-4FAF-87A2-8FE2F46FA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612" y="1360121"/>
            <a:ext cx="5201376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086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en-US" altLang="ko-KR" dirty="0"/>
              <a:t>[4</a:t>
            </a:r>
            <a:r>
              <a:rPr lang="ko-KR" altLang="en-US" dirty="0"/>
              <a:t>주차</a:t>
            </a:r>
            <a:r>
              <a:rPr lang="en-US" altLang="ko-KR" dirty="0"/>
              <a:t>] </a:t>
            </a:r>
            <a:r>
              <a:rPr lang="ko-KR" altLang="en-US" dirty="0"/>
              <a:t>하드웨어 전구 연동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100AB18-B8F8-4A42-BC39-88A1A27A65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0652" y="1207027"/>
            <a:ext cx="4911609" cy="2368262"/>
          </a:xfrm>
          <a:prstGeom prst="rect">
            <a:avLst/>
          </a:prstGeom>
        </p:spPr>
      </p:pic>
      <p:pic>
        <p:nvPicPr>
          <p:cNvPr id="6" name="tasmota_on">
            <a:hlinkClick r:id="" action="ppaction://media"/>
            <a:extLst>
              <a:ext uri="{FF2B5EF4-FFF2-40B4-BE49-F238E27FC236}">
                <a16:creationId xmlns:a16="http://schemas.microsoft.com/office/drawing/2014/main" id="{D0318AD1-95E3-4BFC-92DE-FF5A3A332E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 rot="5400000">
            <a:off x="1518619" y="4132212"/>
            <a:ext cx="2368261" cy="1332147"/>
          </a:xfrm>
          <a:prstGeom prst="rect">
            <a:avLst/>
          </a:prstGeom>
        </p:spPr>
      </p:pic>
      <p:pic>
        <p:nvPicPr>
          <p:cNvPr id="7" name="tasmota_colors">
            <a:hlinkClick r:id="" action="ppaction://media"/>
            <a:extLst>
              <a:ext uri="{FF2B5EF4-FFF2-40B4-BE49-F238E27FC236}">
                <a16:creationId xmlns:a16="http://schemas.microsoft.com/office/drawing/2014/main" id="{6D99005B-E800-485C-9F25-69223E1D6B7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 rot="5400000">
            <a:off x="5715880" y="4132212"/>
            <a:ext cx="2368264" cy="13321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D10B22-D929-45C4-864D-3354204BEA4C}"/>
              </a:ext>
            </a:extLst>
          </p:cNvPr>
          <p:cNvSpPr txBox="1"/>
          <p:nvPr/>
        </p:nvSpPr>
        <p:spPr>
          <a:xfrm>
            <a:off x="693570" y="6021283"/>
            <a:ext cx="4954464" cy="307777"/>
          </a:xfrm>
          <a:prstGeom prst="rect">
            <a:avLst/>
          </a:prstGeom>
          <a:noFill/>
          <a:ln w="3175">
            <a:noFill/>
          </a:ln>
          <a:effectLst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altLang="ko-KR" sz="1400" dirty="0"/>
              <a:t>http://192.168.0.8/cm?cmnd=POWER ON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CA31D-EFA9-4C98-85DE-4131BBB8F0D3}"/>
              </a:ext>
            </a:extLst>
          </p:cNvPr>
          <p:cNvSpPr txBox="1"/>
          <p:nvPr/>
        </p:nvSpPr>
        <p:spPr>
          <a:xfrm>
            <a:off x="5169024" y="6032121"/>
            <a:ext cx="2988332" cy="307777"/>
          </a:xfrm>
          <a:prstGeom prst="rect">
            <a:avLst/>
          </a:prstGeom>
          <a:noFill/>
          <a:ln w="3175">
            <a:noFill/>
          </a:ln>
          <a:effectLst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err="1"/>
              <a:t>cmnd</a:t>
            </a:r>
            <a:r>
              <a:rPr lang="en-US" altLang="ko-KR" sz="1400" dirty="0"/>
              <a:t>=HSBCOLOR 60,100,100</a:t>
            </a:r>
            <a:endParaRPr lang="ko-KR" altLang="en-US" sz="1400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3E7FBCAF-2E37-4232-B5CF-C1DEB4EA9F52}"/>
              </a:ext>
            </a:extLst>
          </p:cNvPr>
          <p:cNvCxnSpPr/>
          <p:nvPr/>
        </p:nvCxnSpPr>
        <p:spPr>
          <a:xfrm>
            <a:off x="4808984" y="3526488"/>
            <a:ext cx="0" cy="28901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04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44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5"/>
          <p:cNvCxnSpPr>
            <a:cxnSpLocks/>
          </p:cNvCxnSpPr>
          <p:nvPr/>
        </p:nvCxnSpPr>
        <p:spPr>
          <a:xfrm>
            <a:off x="7041232" y="3697264"/>
            <a:ext cx="0" cy="1121797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748" y="3682840"/>
            <a:ext cx="1047617" cy="1136221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 rot="20853431">
            <a:off x="1716465" y="2614936"/>
            <a:ext cx="5832648" cy="459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charset="-127"/>
                <a:ea typeface="Nanum Brush Script" charset="-127"/>
                <a:cs typeface="Nanum Brush Script" charset="-127"/>
              </a:rPr>
              <a:t>서로에게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charset="-127"/>
                <a:ea typeface="Nanum Brush Script" charset="-127"/>
                <a:cs typeface="Nanum Brush Script" charset="-127"/>
              </a:rPr>
              <a:t>, 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charset="-127"/>
                <a:ea typeface="Nanum Brush Script" charset="-127"/>
                <a:cs typeface="Nanum Brush Script" charset="-127"/>
              </a:rPr>
              <a:t>자신에게 친절 합시다 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charset="-127"/>
                <a:ea typeface="Nanum Brush Script" charset="-127"/>
                <a:cs typeface="Nanum Brush Script" charset="-127"/>
              </a:rPr>
              <a:t>- 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Nanum Brush Script" charset="-127"/>
                <a:ea typeface="Nanum Brush Script" charset="-127"/>
                <a:cs typeface="Nanum Brush Script" charset="-127"/>
              </a:rPr>
              <a:t>허준이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  <a:latin typeface="Nanum Brush Script" charset="-127"/>
              <a:ea typeface="Nanum Brush Script" charset="-127"/>
              <a:cs typeface="Nanum Brush Script" charset="-127"/>
              <a:sym typeface="Wingding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A7E3C9F-C924-4CE5-A4D0-AD2B225FD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859" y="3674780"/>
            <a:ext cx="1100815" cy="114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588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ko-KR" altLang="en-US" dirty="0"/>
              <a:t>스마트 전구 개념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</a:t>
            </a:r>
            <a:r>
              <a:rPr lang="en-US" altLang="ko-KR" dirty="0"/>
              <a:t>1</a:t>
            </a:r>
            <a:endParaRPr 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A5E93A1-AE4B-4FF6-9468-BCF1F8811CF7}"/>
              </a:ext>
            </a:extLst>
          </p:cNvPr>
          <p:cNvSpPr/>
          <p:nvPr/>
        </p:nvSpPr>
        <p:spPr>
          <a:xfrm>
            <a:off x="1154578" y="4581128"/>
            <a:ext cx="7308812" cy="17641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[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서비스 개념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]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사용자 현재 기분을 음성으로 입력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음성으로 입력된 내용을 평가하여 기분 분석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분석된 기분에 맞추어 조명 제어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A3D7AB-B389-4E31-8D2D-3B5A8718C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564" y="1556791"/>
            <a:ext cx="7560840" cy="281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24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en-US" altLang="ko-KR" dirty="0"/>
              <a:t>Constraints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766345B-CCE4-47E2-87A4-504900F3E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005" y="1556792"/>
            <a:ext cx="7401958" cy="221010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311FCA2-ABF9-403D-AF55-27D54B82CCF5}"/>
              </a:ext>
            </a:extLst>
          </p:cNvPr>
          <p:cNvSpPr/>
          <p:nvPr/>
        </p:nvSpPr>
        <p:spPr>
          <a:xfrm>
            <a:off x="1154578" y="4581128"/>
            <a:ext cx="7308812" cy="17641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[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사전 조건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]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기분 분석 부분은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온디바이스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 모델로 구현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음성 인식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즉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STT(ASR)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부분은 내장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 STT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모듈 이용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515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ko-KR" altLang="en-US" dirty="0"/>
              <a:t>기술 배경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311FCA2-ABF9-403D-AF55-27D54B82CCF5}"/>
              </a:ext>
            </a:extLst>
          </p:cNvPr>
          <p:cNvSpPr/>
          <p:nvPr/>
        </p:nvSpPr>
        <p:spPr>
          <a:xfrm>
            <a:off x="1154578" y="4581128"/>
            <a:ext cx="7308812" cy="17641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[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음성 기반 감정 인식과 조명 제어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]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음성을 분석하여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수치화된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 감정 정보로 변환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분석 결과에 따라 스마트 전구의 밝기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색상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색온도를 제어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752D57-816A-402B-A605-E8706CB70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716" y="1556792"/>
            <a:ext cx="7068536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70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ko-KR" altLang="en-US" dirty="0"/>
              <a:t>임베딩 벡터와 조명 제어 파라미터 변환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311FCA2-ABF9-403D-AF55-27D54B82CCF5}"/>
              </a:ext>
            </a:extLst>
          </p:cNvPr>
          <p:cNvSpPr/>
          <p:nvPr/>
        </p:nvSpPr>
        <p:spPr>
          <a:xfrm>
            <a:off x="1154578" y="4581128"/>
            <a:ext cx="7308812" cy="17641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사용자의 발화 문장은 임베딩 과정을 거쳐 벡터 공간의 점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(P1, P2)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으로 표현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각 점은 밝기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색상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색온도와 같은 조명 제어 파라미터로 활용되기 위해 특정 축으로 투영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투영 과정을 통해 언어적 입력이 수치적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제어값으로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 변환되어 스마트 전구 동작을 결정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2BC44E9-6232-4A86-8978-4CC9A13A0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644" y="1353995"/>
            <a:ext cx="4705725" cy="288037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D61F15E-99A9-4818-ABE6-FDF78997E0A0}"/>
              </a:ext>
            </a:extLst>
          </p:cNvPr>
          <p:cNvSpPr/>
          <p:nvPr/>
        </p:nvSpPr>
        <p:spPr>
          <a:xfrm>
            <a:off x="5925108" y="1329815"/>
            <a:ext cx="1312539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 anchorCtr="0">
            <a:spAutoFit/>
          </a:bodyPr>
          <a:lstStyle/>
          <a:p>
            <a:pPr algn="ctr" latinLnBrk="0"/>
            <a:r>
              <a:rPr lang="ko-KR" altLang="en-US" sz="1400" spc="-60" dirty="0">
                <a:latin typeface="+mn-ea"/>
              </a:rPr>
              <a:t>임베딩 벡터 공간</a:t>
            </a:r>
          </a:p>
        </p:txBody>
      </p:sp>
    </p:spTree>
    <p:extLst>
      <p:ext uri="{BB962C8B-B14F-4D97-AF65-F5344CB8AC3E}">
        <p14:creationId xmlns:p14="http://schemas.microsoft.com/office/powerpoint/2010/main" val="4094300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ko-KR" altLang="en-US" dirty="0"/>
              <a:t>핵심 기술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311FCA2-ABF9-403D-AF55-27D54B82CCF5}"/>
              </a:ext>
            </a:extLst>
          </p:cNvPr>
          <p:cNvSpPr/>
          <p:nvPr/>
        </p:nvSpPr>
        <p:spPr>
          <a:xfrm>
            <a:off x="956555" y="1665288"/>
            <a:ext cx="8173157" cy="468003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API: Smart Bulb API</a:t>
            </a:r>
          </a:p>
          <a:p>
            <a:pPr marL="83043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Tasmota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 타입의 전구를 대상으로 구현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Model: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기반 모델은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BERT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타입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83043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Transformer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모델의 인코딩 부분만 활용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STT(ASR)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엔진 이용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  <a:p>
            <a:pPr marL="83043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안드로이드 폰에 내장된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STT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엔진 활용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확인 필요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77191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ko-KR" altLang="en-US" dirty="0"/>
              <a:t>서비스 전체 흐름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06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311FCA2-ABF9-403D-AF55-27D54B82CCF5}"/>
              </a:ext>
            </a:extLst>
          </p:cNvPr>
          <p:cNvSpPr/>
          <p:nvPr/>
        </p:nvSpPr>
        <p:spPr>
          <a:xfrm>
            <a:off x="1154578" y="4761148"/>
            <a:ext cx="7308812" cy="158417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사용자의 발화 음성을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ASR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모듈이 텍스트로 변환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변환된 텍스트를 임베딩 모델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(BERT)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로 분석하여 감정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·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기분 평가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임베딩 결과를 밝기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색상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색온도 등 조명 제어 파라미터로 변환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변환된 파라미터를 스마트 전구에 전달하여 실시간 조명 제어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000664-A56D-4071-BB69-895C12BAA1C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80592" y="878364"/>
            <a:ext cx="7182798" cy="387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234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ko-KR" altLang="en-US" dirty="0"/>
              <a:t>구현 일정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07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A952A93-EA73-47FC-9FD6-2F9119705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951" y="1804378"/>
            <a:ext cx="7744498" cy="4530728"/>
          </a:xfrm>
          <a:prstGeom prst="rect">
            <a:avLst/>
          </a:prstGeom>
        </p:spPr>
      </p:pic>
      <p:sp>
        <p:nvSpPr>
          <p:cNvPr id="9" name="텍스트 개체 틀 1">
            <a:extLst>
              <a:ext uri="{FF2B5EF4-FFF2-40B4-BE49-F238E27FC236}">
                <a16:creationId xmlns:a16="http://schemas.microsoft.com/office/drawing/2014/main" id="{4ADB5450-917F-4B19-993F-6035F9793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7968" y="1274375"/>
            <a:ext cx="8231745" cy="276999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 목표는 </a:t>
            </a:r>
            <a:r>
              <a:rPr lang="en-US" altLang="ko-KR" dirty="0"/>
              <a:t>9</a:t>
            </a:r>
            <a:r>
              <a:rPr lang="ko-KR" altLang="en-US" dirty="0"/>
              <a:t>월 이내 </a:t>
            </a:r>
            <a:r>
              <a:rPr lang="en-US" altLang="ko-KR" dirty="0"/>
              <a:t>Version 1 </a:t>
            </a:r>
            <a:r>
              <a:rPr lang="ko-KR" altLang="en-US" dirty="0"/>
              <a:t>개발 완료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734EB0-E4D5-4B05-B965-D1B206675B9B}"/>
              </a:ext>
            </a:extLst>
          </p:cNvPr>
          <p:cNvSpPr txBox="1"/>
          <p:nvPr/>
        </p:nvSpPr>
        <p:spPr>
          <a:xfrm>
            <a:off x="410852" y="2297283"/>
            <a:ext cx="867734" cy="369332"/>
          </a:xfrm>
          <a:prstGeom prst="rect">
            <a:avLst/>
          </a:prstGeom>
          <a:noFill/>
          <a:ln w="3175"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1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주차 </a:t>
            </a:r>
            <a:endParaRPr lang="ko-KR" altLang="en-US" sz="1800" dirty="0"/>
          </a:p>
        </p:txBody>
      </p:sp>
      <p:sp>
        <p:nvSpPr>
          <p:cNvPr id="11" name="왼쪽 대괄호 10">
            <a:extLst>
              <a:ext uri="{FF2B5EF4-FFF2-40B4-BE49-F238E27FC236}">
                <a16:creationId xmlns:a16="http://schemas.microsoft.com/office/drawing/2014/main" id="{210DC93A-804C-4174-A8F4-8B47A2F472A8}"/>
              </a:ext>
            </a:extLst>
          </p:cNvPr>
          <p:cNvSpPr/>
          <p:nvPr/>
        </p:nvSpPr>
        <p:spPr>
          <a:xfrm>
            <a:off x="1280592" y="2029286"/>
            <a:ext cx="252028" cy="936104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EBF8EA-D6B7-4A8A-A0E7-F619B7DA7D0A}"/>
              </a:ext>
            </a:extLst>
          </p:cNvPr>
          <p:cNvSpPr txBox="1"/>
          <p:nvPr/>
        </p:nvSpPr>
        <p:spPr>
          <a:xfrm>
            <a:off x="410852" y="3454837"/>
            <a:ext cx="867734" cy="369332"/>
          </a:xfrm>
          <a:prstGeom prst="rect">
            <a:avLst/>
          </a:prstGeom>
          <a:noFill/>
          <a:ln w="3175"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2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주차 </a:t>
            </a:r>
            <a:endParaRPr lang="ko-KR" altLang="en-US" sz="1800" dirty="0"/>
          </a:p>
        </p:txBody>
      </p:sp>
      <p:sp>
        <p:nvSpPr>
          <p:cNvPr id="13" name="왼쪽 대괄호 12">
            <a:extLst>
              <a:ext uri="{FF2B5EF4-FFF2-40B4-BE49-F238E27FC236}">
                <a16:creationId xmlns:a16="http://schemas.microsoft.com/office/drawing/2014/main" id="{5EF2843A-C316-4DAA-A084-4DCFD8B22BCB}"/>
              </a:ext>
            </a:extLst>
          </p:cNvPr>
          <p:cNvSpPr/>
          <p:nvPr/>
        </p:nvSpPr>
        <p:spPr>
          <a:xfrm>
            <a:off x="1280592" y="3186840"/>
            <a:ext cx="252028" cy="936104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9FF50B-16AD-48F1-9A29-488BE8B0720C}"/>
              </a:ext>
            </a:extLst>
          </p:cNvPr>
          <p:cNvSpPr txBox="1"/>
          <p:nvPr/>
        </p:nvSpPr>
        <p:spPr>
          <a:xfrm>
            <a:off x="410852" y="4509445"/>
            <a:ext cx="867734" cy="369332"/>
          </a:xfrm>
          <a:prstGeom prst="rect">
            <a:avLst/>
          </a:prstGeom>
          <a:noFill/>
          <a:ln w="3175"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3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주차 </a:t>
            </a:r>
            <a:endParaRPr lang="ko-KR" altLang="en-US" sz="1800" dirty="0"/>
          </a:p>
        </p:txBody>
      </p:sp>
      <p:sp>
        <p:nvSpPr>
          <p:cNvPr id="15" name="왼쪽 대괄호 14">
            <a:extLst>
              <a:ext uri="{FF2B5EF4-FFF2-40B4-BE49-F238E27FC236}">
                <a16:creationId xmlns:a16="http://schemas.microsoft.com/office/drawing/2014/main" id="{9A8C6195-A301-4BB7-A4BB-ED894C33448D}"/>
              </a:ext>
            </a:extLst>
          </p:cNvPr>
          <p:cNvSpPr/>
          <p:nvPr/>
        </p:nvSpPr>
        <p:spPr>
          <a:xfrm>
            <a:off x="1280592" y="4241448"/>
            <a:ext cx="252028" cy="936104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6FD1A7-E79E-4120-B9F0-1678961F25F9}"/>
              </a:ext>
            </a:extLst>
          </p:cNvPr>
          <p:cNvSpPr txBox="1"/>
          <p:nvPr/>
        </p:nvSpPr>
        <p:spPr>
          <a:xfrm>
            <a:off x="410852" y="5666999"/>
            <a:ext cx="867734" cy="369332"/>
          </a:xfrm>
          <a:prstGeom prst="rect">
            <a:avLst/>
          </a:prstGeom>
          <a:noFill/>
          <a:ln w="3175"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4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주차 </a:t>
            </a:r>
            <a:endParaRPr lang="ko-KR" altLang="en-US" sz="1800" dirty="0"/>
          </a:p>
        </p:txBody>
      </p:sp>
      <p:sp>
        <p:nvSpPr>
          <p:cNvPr id="17" name="왼쪽 대괄호 16">
            <a:extLst>
              <a:ext uri="{FF2B5EF4-FFF2-40B4-BE49-F238E27FC236}">
                <a16:creationId xmlns:a16="http://schemas.microsoft.com/office/drawing/2014/main" id="{41834ACA-6D82-47B6-9702-92FD360AF093}"/>
              </a:ext>
            </a:extLst>
          </p:cNvPr>
          <p:cNvSpPr/>
          <p:nvPr/>
        </p:nvSpPr>
        <p:spPr>
          <a:xfrm>
            <a:off x="1280592" y="5399002"/>
            <a:ext cx="252028" cy="936104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59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0"/>
            <a:r>
              <a:rPr lang="en-US" altLang="ko-KR" dirty="0"/>
              <a:t>[1</a:t>
            </a:r>
            <a:r>
              <a:rPr lang="ko-KR" altLang="en-US" dirty="0"/>
              <a:t>주차</a:t>
            </a:r>
            <a:r>
              <a:rPr lang="en-US" altLang="ko-KR" dirty="0"/>
              <a:t>] Data</a:t>
            </a:r>
            <a:r>
              <a:rPr lang="ko-KR" altLang="en-US" dirty="0"/>
              <a:t> 생성</a:t>
            </a:r>
            <a:endParaRPr lang="en-US" altLang="ko-K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08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311FCA2-ABF9-403D-AF55-27D54B82CCF5}"/>
              </a:ext>
            </a:extLst>
          </p:cNvPr>
          <p:cNvSpPr/>
          <p:nvPr/>
        </p:nvSpPr>
        <p:spPr>
          <a:xfrm>
            <a:off x="1154578" y="4761148"/>
            <a:ext cx="7308812" cy="158417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사용자의 발화 음성을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ASR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모듈이 텍스트로 변환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변환된 텍스트를 임베딩 모델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(BERT)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로 분석하여 감정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·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기분 평가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임베딩 결과를 밝기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색상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색온도 등 조명 제어 파라미터로 변환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변환된 파라미터를 스마트 전구에 전달하여 실시간 조명 제어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78362A8-9F56-4971-8719-D0F9F3276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0632" y="1235075"/>
            <a:ext cx="5019512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716568"/>
      </p:ext>
    </p:extLst>
  </p:cSld>
  <p:clrMapOvr>
    <a:masterClrMapping/>
  </p:clrMapOvr>
</p:sld>
</file>

<file path=ppt/theme/theme1.xml><?xml version="1.0" encoding="utf-8"?>
<a:theme xmlns:a="http://schemas.openxmlformats.org/drawingml/2006/main" name="5_디자인 사용자 지정">
  <a:themeElements>
    <a:clrScheme name="사용자 지정 9">
      <a:dk1>
        <a:srgbClr val="000000"/>
      </a:dk1>
      <a:lt1>
        <a:srgbClr val="FFFFFF"/>
      </a:lt1>
      <a:dk2>
        <a:srgbClr val="404040"/>
      </a:dk2>
      <a:lt2>
        <a:srgbClr val="595959"/>
      </a:lt2>
      <a:accent1>
        <a:srgbClr val="FF0000"/>
      </a:accent1>
      <a:accent2>
        <a:srgbClr val="BFBFBF"/>
      </a:accent2>
      <a:accent3>
        <a:srgbClr val="A095A9"/>
      </a:accent3>
      <a:accent4>
        <a:srgbClr val="CCC6D1"/>
      </a:accent4>
      <a:accent5>
        <a:srgbClr val="626262"/>
      </a:accent5>
      <a:accent6>
        <a:srgbClr val="FF5555"/>
      </a:accent6>
      <a:hlink>
        <a:srgbClr val="FFFFFF"/>
      </a:hlink>
      <a:folHlink>
        <a:srgbClr val="FFFFFF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</a:spPr>
      <a:bodyPr wrap="none" lIns="0" tIns="0" rIns="0" bIns="0" rtlCol="0" anchor="ctr" anchorCtr="0">
        <a:spAutoFit/>
      </a:bodyPr>
      <a:lstStyle>
        <a:defPPr algn="ctr" latinLnBrk="0">
          <a:defRPr sz="1400" spc="-60" dirty="0"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spDef>
    <a:txDef>
      <a:spPr>
        <a:noFill/>
        <a:ln w="3175">
          <a:noFill/>
        </a:ln>
        <a:effectLst/>
      </a:spPr>
      <a:bodyPr wrap="square" lIns="0" tIns="0" rIns="0" bIns="0" rtlCol="0">
        <a:spAutoFit/>
      </a:bodyPr>
      <a:lstStyle>
        <a:defPPr marL="180975" indent="-180975" defTabSz="975022" latinLnBrk="0">
          <a:spcBef>
            <a:spcPts val="500"/>
          </a:spcBef>
          <a:buClr>
            <a:schemeClr val="tx1">
              <a:lumMod val="65000"/>
              <a:lumOff val="35000"/>
            </a:schemeClr>
          </a:buClr>
          <a:buSzPct val="60000"/>
          <a:buFont typeface="Wingdings" pitchFamily="2" charset="2"/>
          <a:buChar char="l"/>
          <a:defRPr sz="1500" b="1" spc="-60" dirty="0" smtClean="0"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0930712FD2CB409347993A52A1853E" ma:contentTypeVersion="3" ma:contentTypeDescription="Create a new document." ma:contentTypeScope="" ma:versionID="0bddb58fbf36e00ed6787096252e3b15">
  <xsd:schema xmlns:xsd="http://www.w3.org/2001/XMLSchema" xmlns:xs="http://www.w3.org/2001/XMLSchema" xmlns:p="http://schemas.microsoft.com/office/2006/metadata/properties" xmlns:ns2="e8b3cd96-c2cc-4af0-b480-44d8ff0b1320" xmlns:ns3="b9c53e21-e4ef-47eb-858a-b3b3f44edfa0" targetNamespace="http://schemas.microsoft.com/office/2006/metadata/properties" ma:root="true" ma:fieldsID="765eda1a2453f3876428a041bce06a23" ns2:_="" ns3:_="">
    <xsd:import namespace="e8b3cd96-c2cc-4af0-b480-44d8ff0b1320"/>
    <xsd:import namespace="b9c53e21-e4ef-47eb-858a-b3b3f44edfa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Source"/>
                <xsd:element ref="ns3:Meeting"/>
                <xsd:element ref="ns3:Meeting_x0020_document_x0020_number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b3cd96-c2cc-4af0-b480-44d8ff0b132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c53e21-e4ef-47eb-858a-b3b3f44edfa0" elementFormDefault="qualified">
    <xsd:import namespace="http://schemas.microsoft.com/office/2006/documentManagement/types"/>
    <xsd:import namespace="http://schemas.microsoft.com/office/infopath/2007/PartnerControls"/>
    <xsd:element name="Source" ma:index="11" ma:displayName="Source" ma:description="Document Source" ma:internalName="Source">
      <xsd:simpleType>
        <xsd:restriction base="dms:Text">
          <xsd:maxLength value="255"/>
        </xsd:restriction>
      </xsd:simpleType>
    </xsd:element>
    <xsd:element name="Meeting" ma:index="12" ma:displayName="Meeting" ma:default="Beijing, 17-20 May 2016" ma:description="Meeting location and date" ma:format="Dropdown" ma:internalName="Meeting">
      <xsd:simpleType>
        <xsd:restriction base="dms:Choice">
          <xsd:enumeration value="Palo Alto, 6-9 September 2016"/>
          <xsd:enumeration value="Beijing, 17-20 May 2016"/>
          <xsd:enumeration value="Seoul, 8-11 March 2016"/>
          <xsd:enumeration value="Beijing, 27-30 October 2015"/>
          <xsd:enumeration value="Turin, 21-24 September 2015"/>
          <xsd:enumeration value="Geneva, 13-14 July 2015"/>
          <xsd:enumeration value="San Diego, 8-9 June 2015"/>
        </xsd:restriction>
      </xsd:simpleType>
    </xsd:element>
    <xsd:element name="Meeting_x0020_document_x0020_number" ma:index="13" ma:displayName="Meeting document number" ma:default="I-###" ma:description="Meeting document number - Format (I-Doc###) Example: I-001" ma:internalName="Meeting_x0020_document_x0020_number">
      <xsd:simpleType>
        <xsd:restriction base="dms:Text">
          <xsd:maxLength value="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eting_x0020_document_x0020_number xmlns="b9c53e21-e4ef-47eb-858a-b3b3f44edfa0">I-190</Meeting_x0020_document_x0020_number>
    <Meeting xmlns="b9c53e21-e4ef-47eb-858a-b3b3f44edfa0">Beijing, 17-20 May 2016</Meeting>
    <Source xmlns="b9c53e21-e4ef-47eb-858a-b3b3f44edfa0">E2E network management group</Source>
    <_dlc_DocId xmlns="e8b3cd96-c2cc-4af0-b480-44d8ff0b1320">MA5TVEYSX5QE-238-252</_dlc_DocId>
    <_dlc_DocIdUrl xmlns="e8b3cd96-c2cc-4af0-b480-44d8ff0b1320">
      <Url>https://extranet.itu.int/ITU-T/focusgroups/imt-2020/_layouts/15/DocIdRedir.aspx?ID=MA5TVEYSX5QE-238-252</Url>
      <Description>MA5TVEYSX5QE-238-252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EE161BAD-D4EF-4333-8D48-72081A33F73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b3cd96-c2cc-4af0-b480-44d8ff0b1320"/>
    <ds:schemaRef ds:uri="b9c53e21-e4ef-47eb-858a-b3b3f44edf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34A1E67-8826-4FDA-84A6-7F93ABA58F99}">
  <ds:schemaRefs>
    <ds:schemaRef ds:uri="http://purl.org/dc/terms/"/>
    <ds:schemaRef ds:uri="b9c53e21-e4ef-47eb-858a-b3b3f44edfa0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e8b3cd96-c2cc-4af0-b480-44d8ff0b1320"/>
  </ds:schemaRefs>
</ds:datastoreItem>
</file>

<file path=customXml/itemProps3.xml><?xml version="1.0" encoding="utf-8"?>
<ds:datastoreItem xmlns:ds="http://schemas.openxmlformats.org/officeDocument/2006/customXml" ds:itemID="{F45B0997-C703-43BC-ACF5-6D66F75A3ADD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6D575088-CF44-4C2B-8198-06232592FD3E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30886</TotalTime>
  <Words>365</Words>
  <Application>Microsoft Office PowerPoint</Application>
  <PresentationFormat>A4 용지(210x297mm)</PresentationFormat>
  <Paragraphs>78</Paragraphs>
  <Slides>13</Slides>
  <Notes>13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Nanum Brush Script</vt:lpstr>
      <vt:lpstr>맑은 고딕</vt:lpstr>
      <vt:lpstr>Arial</vt:lpstr>
      <vt:lpstr>Times New Roman</vt:lpstr>
      <vt:lpstr>5_디자인 사용자 지정</vt:lpstr>
      <vt:lpstr>PowerPoint 프레젠테이션</vt:lpstr>
      <vt:lpstr>스마트 전구 개념</vt:lpstr>
      <vt:lpstr>Constraints</vt:lpstr>
      <vt:lpstr>기술 배경</vt:lpstr>
      <vt:lpstr>임베딩 벡터와 조명 제어 파라미터 변환</vt:lpstr>
      <vt:lpstr>핵심 기술</vt:lpstr>
      <vt:lpstr>서비스 전체 흐름</vt:lpstr>
      <vt:lpstr>구현 일정</vt:lpstr>
      <vt:lpstr>[1주차] Data 생성</vt:lpstr>
      <vt:lpstr>[2주차] 모델 구축</vt:lpstr>
      <vt:lpstr>[3주차] Android App 개발</vt:lpstr>
      <vt:lpstr>[4주차] 하드웨어 전구 연동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 (Att 1)</dc:title>
  <dc:creator>misun</dc:creator>
  <cp:lastModifiedBy>Baik Seongbok</cp:lastModifiedBy>
  <cp:revision>2641</cp:revision>
  <cp:lastPrinted>2016-08-15T05:14:17Z</cp:lastPrinted>
  <dcterms:created xsi:type="dcterms:W3CDTF">2012-07-19T05:14:20Z</dcterms:created>
  <dcterms:modified xsi:type="dcterms:W3CDTF">2025-09-12T07:37:29Z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0x0101008B0930712FD2CB409347993A52A1853E</vt:lpwstr>
  </property>
  <property fmtid="{D5CDD505-2E9C-101B-9397-08002B2CF9AE}" pid="3" name="_dlc_DocIdItemGuid">
    <vt:lpwstr>4a77b066-f2df-4f08-8912-2790f46204c1</vt:lpwstr>
  </property>
</Properties>
</file>

<file path=docProps/thumbnail.jpeg>
</file>